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303" r:id="rId13"/>
    <p:sldId id="305" r:id="rId14"/>
    <p:sldId id="306" r:id="rId15"/>
    <p:sldId id="280" r:id="rId16"/>
    <p:sldId id="304" r:id="rId17"/>
    <p:sldId id="307" r:id="rId18"/>
    <p:sldId id="30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303"/>
            <p14:sldId id="305"/>
            <p14:sldId id="306"/>
            <p14:sldId id="280"/>
            <p14:sldId id="304"/>
            <p14:sldId id="307"/>
            <p14:sldId id="30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87887" autoAdjust="0"/>
  </p:normalViewPr>
  <p:slideViewPr>
    <p:cSldViewPr snapToGrid="0" showGuides="1">
      <p:cViewPr varScale="1">
        <p:scale>
          <a:sx n="104" d="100"/>
          <a:sy n="104" d="100"/>
        </p:scale>
        <p:origin x="753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2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2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88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012599"/>
            <a:ext cx="10954512" cy="1199288"/>
          </a:xfrm>
        </p:spPr>
        <p:txBody>
          <a:bodyPr anchor="b"/>
          <a:lstStyle/>
          <a:p>
            <a:r>
              <a:rPr lang="ru-RU" sz="1800" b="0" dirty="0">
                <a:latin typeface="Calibri" panose="020F0502020204030204" pitchFamily="34" charset="0"/>
                <a:cs typeface="Calibri" panose="020F0502020204030204" pitchFamily="34" charset="0"/>
              </a:rPr>
              <a:t>Государственное бюджетное общеобразовательное учреждение города Москвы "Школа № 1793 имени Героя Советского Союза А.К. Новикова"</a:t>
            </a: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Визуализатор звездной эволюции.</a:t>
            </a:r>
            <a:r>
              <a:rPr lang="ru-RU" b="0" dirty="0"/>
              <a:t/>
            </a:r>
            <a:br>
              <a:rPr lang="ru-RU" b="0" dirty="0"/>
            </a:br>
            <a:r>
              <a:rPr lang="ru-RU" sz="1800" dirty="0"/>
              <a:t/>
            </a:r>
            <a:br>
              <a:rPr lang="ru-RU" sz="1800" dirty="0"/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904" y="5306874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Авторы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Юнисов Максим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АНДРЕЕВИЧ и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Глухов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Иван </a:t>
            </a:r>
            <a:r>
              <a:rPr lang="ru-RU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ЕВгеньевич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10 класс</a:t>
            </a:r>
          </a:p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0465" y="455019"/>
            <a:ext cx="6874910" cy="1655064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Технические характеристики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7567" y="1683921"/>
            <a:ext cx="8340706" cy="3218688"/>
          </a:xfrm>
        </p:spPr>
        <p:txBody>
          <a:bodyPr/>
          <a:lstStyle/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исправно работает на разных устройствах;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Любой браузер весит мало и есть почти у каждого;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Не надо скачивать ничего дополнительного для использования бота.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0540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</a:t>
            </a: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2481" y="2230723"/>
            <a:ext cx="8105031" cy="3218688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Сайт был протестирован по следующим критериям: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Реплики (грамотность, оформление, единство стиля);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Ссылки (визуальность,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Кнопки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отображение текста).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078992" y="5650991"/>
            <a:ext cx="3913632" cy="45719"/>
          </a:xfrm>
          <a:noFill/>
        </p:spPr>
        <p:txBody>
          <a:bodyPr anchor="b">
            <a:noAutofit/>
          </a:bodyPr>
          <a:lstStyle/>
          <a:p>
            <a:r>
              <a:rPr lang="ru-RU" sz="4000" dirty="0" smtClean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69729"/>
              </p:ext>
            </p:extLst>
          </p:nvPr>
        </p:nvGraphicFramePr>
        <p:xfrm>
          <a:off x="501522" y="689246"/>
          <a:ext cx="11195143" cy="5682218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51163">
                  <a:extLst>
                    <a:ext uri="{9D8B030D-6E8A-4147-A177-3AD203B41FA5}">
                      <a16:colId xmlns:a16="http://schemas.microsoft.com/office/drawing/2014/main" val="507896246"/>
                    </a:ext>
                  </a:extLst>
                </a:gridCol>
                <a:gridCol w="2109053">
                  <a:extLst>
                    <a:ext uri="{9D8B030D-6E8A-4147-A177-3AD203B41FA5}">
                      <a16:colId xmlns:a16="http://schemas.microsoft.com/office/drawing/2014/main" val="2790586042"/>
                    </a:ext>
                  </a:extLst>
                </a:gridCol>
                <a:gridCol w="1908537">
                  <a:extLst>
                    <a:ext uri="{9D8B030D-6E8A-4147-A177-3AD203B41FA5}">
                      <a16:colId xmlns:a16="http://schemas.microsoft.com/office/drawing/2014/main" val="2231936007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3438853040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2781653025"/>
                    </a:ext>
                  </a:extLst>
                </a:gridCol>
                <a:gridCol w="1784120">
                  <a:extLst>
                    <a:ext uri="{9D8B030D-6E8A-4147-A177-3AD203B41FA5}">
                      <a16:colId xmlns:a16="http://schemas.microsoft.com/office/drawing/2014/main" val="4035179496"/>
                    </a:ext>
                  </a:extLst>
                </a:gridCol>
              </a:tblGrid>
              <a:tr h="77028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264049849"/>
                  </a:ext>
                </a:extLst>
              </a:tr>
              <a:tr h="1760699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02315007"/>
                  </a:ext>
                </a:extLst>
              </a:tr>
              <a:tr h="293244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85953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906530"/>
              </p:ext>
            </p:extLst>
          </p:nvPr>
        </p:nvGraphicFramePr>
        <p:xfrm>
          <a:off x="839294" y="1231452"/>
          <a:ext cx="10733132" cy="5238273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03656">
                  <a:extLst>
                    <a:ext uri="{9D8B030D-6E8A-4147-A177-3AD203B41FA5}">
                      <a16:colId xmlns:a16="http://schemas.microsoft.com/office/drawing/2014/main" val="585676444"/>
                    </a:ext>
                  </a:extLst>
                </a:gridCol>
                <a:gridCol w="2022015">
                  <a:extLst>
                    <a:ext uri="{9D8B030D-6E8A-4147-A177-3AD203B41FA5}">
                      <a16:colId xmlns:a16="http://schemas.microsoft.com/office/drawing/2014/main" val="2958551047"/>
                    </a:ext>
                  </a:extLst>
                </a:gridCol>
                <a:gridCol w="1829774">
                  <a:extLst>
                    <a:ext uri="{9D8B030D-6E8A-4147-A177-3AD203B41FA5}">
                      <a16:colId xmlns:a16="http://schemas.microsoft.com/office/drawing/2014/main" val="3302501988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3270108731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4274285188"/>
                    </a:ext>
                  </a:extLst>
                </a:gridCol>
                <a:gridCol w="1710491">
                  <a:extLst>
                    <a:ext uri="{9D8B030D-6E8A-4147-A177-3AD203B41FA5}">
                      <a16:colId xmlns:a16="http://schemas.microsoft.com/office/drawing/2014/main" val="462044400"/>
                    </a:ext>
                  </a:extLst>
                </a:gridCol>
              </a:tblGrid>
              <a:tr h="1881317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4202678378"/>
                  </a:ext>
                </a:extLst>
              </a:tr>
              <a:tr h="201417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102475683"/>
                  </a:ext>
                </a:extLst>
              </a:tr>
              <a:tr h="134278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62584422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35808" y="244607"/>
            <a:ext cx="6340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</a:t>
            </a:r>
            <a:r>
              <a:rPr lang="ru-RU" sz="4000" b="1" dirty="0" smtClean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endParaRPr lang="ru-RU" sz="40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628273"/>
              </p:ext>
            </p:extLst>
          </p:nvPr>
        </p:nvGraphicFramePr>
        <p:xfrm>
          <a:off x="1078991" y="1515980"/>
          <a:ext cx="10567576" cy="468239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760530">
                  <a:extLst>
                    <a:ext uri="{9D8B030D-6E8A-4147-A177-3AD203B41FA5}">
                      <a16:colId xmlns:a16="http://schemas.microsoft.com/office/drawing/2014/main" val="2436177851"/>
                    </a:ext>
                  </a:extLst>
                </a:gridCol>
                <a:gridCol w="1760530">
                  <a:extLst>
                    <a:ext uri="{9D8B030D-6E8A-4147-A177-3AD203B41FA5}">
                      <a16:colId xmlns:a16="http://schemas.microsoft.com/office/drawing/2014/main" val="355266461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782541403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13432863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469402034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288890107"/>
                    </a:ext>
                  </a:extLst>
                </a:gridCol>
              </a:tblGrid>
              <a:tr h="83243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2221165526"/>
                  </a:ext>
                </a:extLst>
              </a:tr>
              <a:tr h="166487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«Продолжить»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«Проверить»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884856042"/>
                  </a:ext>
                </a:extLst>
              </a:tr>
              <a:tr h="194234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запуск анимации и выведения блочного текста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Запуск анимации и выведения блочного текста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087567328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99579" y="475300"/>
            <a:ext cx="4559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</a:t>
            </a:r>
            <a:r>
              <a:rPr lang="ru-RU" sz="4000" b="1" dirty="0" smtClean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endParaRPr lang="ru-RU" sz="4000" b="1" dirty="0">
              <a:solidFill>
                <a:schemeClr val="accent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8992" y="2584019"/>
            <a:ext cx="10579608" cy="208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выявленно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кликабельны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6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785" y="604791"/>
            <a:ext cx="3913632" cy="731520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Вывод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026" y="2691966"/>
            <a:ext cx="7787150" cy="295351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 конечном итоге, был разработан веб-сайт, который станет надежным инструментом для пользователей, стремящихся узнать больше о звездах и их эволюции. Этот ресурс предлагает множество функций, которые делают процесс обучения удобным и доступным.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807" y="559246"/>
            <a:ext cx="3913632" cy="15722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023" y="2131452"/>
            <a:ext cx="9601199" cy="3231682"/>
          </a:xfrm>
          <a:noFill/>
        </p:spPr>
        <p:txBody>
          <a:bodyPr>
            <a:noAutofit/>
          </a:bodyPr>
          <a:lstStyle/>
          <a:p>
            <a:pPr algn="just"/>
            <a:r>
              <a:rPr lang="ru-RU" b="1" dirty="0"/>
              <a:t>Актуальность</a:t>
            </a:r>
            <a:r>
              <a:rPr lang="ru-RU" dirty="0"/>
              <a:t> проекта состоим в том, что он предоставляет пользователям быстрый доступ к обширной информации о эволюции звезд. Это включает в себя изучение процессов их зарождения, развития и смерти. Проект также решает проблему недостаточной осведомленности о стадиях эволюции звезд и их влияния на космическое пространство, что делает его важным ресурсом для любых пользователей.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205" y="514959"/>
            <a:ext cx="3913632" cy="1115568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Цель проекта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798" y="1818921"/>
            <a:ext cx="7774447" cy="3231682"/>
          </a:xfrm>
          <a:noFill/>
        </p:spPr>
        <p:txBody>
          <a:bodyPr>
            <a:no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Целью данного проекта является создание интерактивного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который будет служить ценным ресурсом для всех, кто заинтересован в изучении космоса и эволюции звезд.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788" y="841202"/>
            <a:ext cx="3913632" cy="748659"/>
          </a:xfrm>
          <a:noFill/>
        </p:spPr>
        <p:txBody>
          <a:bodyPr anchor="b">
            <a:noAutofit/>
          </a:bodyPr>
          <a:lstStyle/>
          <a:p>
            <a:r>
              <a:rPr lang="ru-RU" sz="4000" dirty="0" smtClean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Задачи проекта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032" y="2489787"/>
            <a:ext cx="7061144" cy="2953512"/>
          </a:xfrm>
          <a:noFill/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Найти сервис, подходящий для создания и оформления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Прописать все возможные команды для использования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Проверить работоспособность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при различных характеристиках устройств.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067" y="1287663"/>
            <a:ext cx="6327648" cy="171824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1.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начала нам нужно найти сервис для создания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В нашем случае мы воспользуемся приложением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Notepad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++.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 для создания основы сайта.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90" y="2538663"/>
            <a:ext cx="7050506" cy="4138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449255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/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2.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Теперь в этом же приложении пропишем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-код для красивого оформления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Для этого открываем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91187"/>
            <a:ext cx="6327648" cy="2438993"/>
          </a:xfrm>
        </p:spPr>
        <p:txBody>
          <a:bodyPr/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3.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После того, как мы прописали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коды, начнем прописывать код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чтобы сайт мог функционировать. Для этого создаем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</a:t>
            </a:r>
          </a:p>
          <a:p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Примеры работы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3457851"/>
            <a:ext cx="5901192" cy="321945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Сравнение с аналогами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536467"/>
              </p:ext>
            </p:extLst>
          </p:nvPr>
        </p:nvGraphicFramePr>
        <p:xfrm>
          <a:off x="806116" y="2020824"/>
          <a:ext cx="10550731" cy="301752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375777">
                  <a:extLst>
                    <a:ext uri="{9D8B030D-6E8A-4147-A177-3AD203B41FA5}">
                      <a16:colId xmlns:a16="http://schemas.microsoft.com/office/drawing/2014/main" val="468905003"/>
                    </a:ext>
                  </a:extLst>
                </a:gridCol>
                <a:gridCol w="2462349">
                  <a:extLst>
                    <a:ext uri="{9D8B030D-6E8A-4147-A177-3AD203B41FA5}">
                      <a16:colId xmlns:a16="http://schemas.microsoft.com/office/drawing/2014/main" val="4092183174"/>
                    </a:ext>
                  </a:extLst>
                </a:gridCol>
                <a:gridCol w="2573028">
                  <a:extLst>
                    <a:ext uri="{9D8B030D-6E8A-4147-A177-3AD203B41FA5}">
                      <a16:colId xmlns:a16="http://schemas.microsoft.com/office/drawing/2014/main" val="1430287004"/>
                    </a:ext>
                  </a:extLst>
                </a:gridCol>
                <a:gridCol w="3139577">
                  <a:extLst>
                    <a:ext uri="{9D8B030D-6E8A-4147-A177-3AD203B41FA5}">
                      <a16:colId xmlns:a16="http://schemas.microsoft.com/office/drawing/2014/main" val="2105090505"/>
                    </a:ext>
                  </a:extLst>
                </a:gridCol>
              </a:tblGrid>
              <a:tr h="25927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Название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Функции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Плюсы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Минусы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6713768"/>
                  </a:ext>
                </a:extLst>
              </a:tr>
              <a:tr h="259269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https://spacegid.com/media/star/index.html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Отображает зависимость времени от температуры и яркости звезды (относительно Солнца)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Наличие плавной анимации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Содержит графики, непонятные обычным пользователям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Некорректное отображение текста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Незамысловатый дизайн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908310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6115" y="5025998"/>
            <a:ext cx="10550731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Вывод: существует сайт с похожим функционалом, но он может быть непонятным для обычного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380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22724</TotalTime>
  <Words>651</Words>
  <Application>Microsoft Office PowerPoint</Application>
  <PresentationFormat>Широкоэкранный</PresentationFormat>
  <Paragraphs>118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Times New Roman</vt:lpstr>
      <vt:lpstr>Custom</vt:lpstr>
      <vt:lpstr>Государственное бюджетное общеобразовательное учреждение города Москвы "Школа № 1793 имени Героя Советского Союза А.К. Новикова"   Визуализатор звездной эволюции.  </vt:lpstr>
      <vt:lpstr>Актуальность</vt:lpstr>
      <vt:lpstr>Цель проекта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Сравнение с аналогами </vt:lpstr>
      <vt:lpstr>Технические характеристики </vt:lpstr>
      <vt:lpstr>Тестирование сайта</vt:lpstr>
      <vt:lpstr> </vt:lpstr>
      <vt:lpstr>Презентация PowerPoint</vt:lpstr>
      <vt:lpstr>Презентация PowerPoint</vt:lpstr>
      <vt:lpstr>Презентация PowerPoint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23</cp:revision>
  <dcterms:created xsi:type="dcterms:W3CDTF">2023-08-29T05:38:01Z</dcterms:created>
  <dcterms:modified xsi:type="dcterms:W3CDTF">2024-12-29T06:41:12Z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